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09" r:id="rId10"/>
    <p:sldId id="411" r:id="rId11"/>
    <p:sldId id="412" r:id="rId12"/>
    <p:sldId id="418" r:id="rId13"/>
    <p:sldId id="423" r:id="rId14"/>
    <p:sldId id="424" r:id="rId15"/>
    <p:sldId id="425" r:id="rId16"/>
    <p:sldId id="426" r:id="rId17"/>
    <p:sldId id="419" r:id="rId18"/>
    <p:sldId id="420" r:id="rId19"/>
    <p:sldId id="421" r:id="rId20"/>
    <p:sldId id="422" r:id="rId21"/>
    <p:sldId id="413" r:id="rId22"/>
    <p:sldId id="414" r:id="rId23"/>
    <p:sldId id="415" r:id="rId24"/>
    <p:sldId id="375" r:id="rId25"/>
    <p:sldId id="376" r:id="rId26"/>
    <p:sldId id="377" r:id="rId27"/>
    <p:sldId id="378" r:id="rId28"/>
    <p:sldId id="379" r:id="rId29"/>
    <p:sldId id="380" r:id="rId30"/>
    <p:sldId id="384" r:id="rId31"/>
    <p:sldId id="385" r:id="rId32"/>
    <p:sldId id="386" r:id="rId33"/>
    <p:sldId id="382" r:id="rId34"/>
    <p:sldId id="387" r:id="rId35"/>
    <p:sldId id="388" r:id="rId36"/>
    <p:sldId id="389" r:id="rId37"/>
    <p:sldId id="390" r:id="rId38"/>
    <p:sldId id="381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333" r:id="rId5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09"/>
            <p14:sldId id="411"/>
            <p14:sldId id="412"/>
            <p14:sldId id="418"/>
            <p14:sldId id="423"/>
            <p14:sldId id="424"/>
            <p14:sldId id="425"/>
            <p14:sldId id="426"/>
            <p14:sldId id="419"/>
            <p14:sldId id="420"/>
            <p14:sldId id="421"/>
            <p14:sldId id="422"/>
            <p14:sldId id="413"/>
            <p14:sldId id="414"/>
            <p14:sldId id="415"/>
            <p14:sldId id="375"/>
            <p14:sldId id="376"/>
            <p14:sldId id="377"/>
            <p14:sldId id="378"/>
            <p14:sldId id="379"/>
            <p14:sldId id="380"/>
            <p14:sldId id="384"/>
            <p14:sldId id="385"/>
            <p14:sldId id="386"/>
            <p14:sldId id="382"/>
            <p14:sldId id="387"/>
            <p14:sldId id="388"/>
            <p14:sldId id="389"/>
            <p14:sldId id="390"/>
            <p14:sldId id="381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2022/8/21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2022/8/21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2022/8/21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code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cod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9931131" cy="640080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图像压缩可以分为无损压缩和有损压缩。</a:t>
            </a:r>
            <a:endParaRPr lang="en-US" altLang="zh-CN" sz="1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50" t="-378788" r="-901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</a:t>
            </a:r>
            <a:r>
              <a:rPr lang="zh-CN" altLang="en-US" sz="18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1800" dirty="0">
                <a:solidFill>
                  <a:srgbClr val="FF0000"/>
                </a:solidFill>
              </a:rPr>
              <a:t>bit/symbol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6" y="1637039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18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blipFill>
                <a:blip r:embed="rId3"/>
                <a:stretch>
                  <a:fillRect l="-900" r="-800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52" y="1435608"/>
            <a:ext cx="2190863" cy="213371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如何将左边的图像编码成二进制数据？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使用 </a:t>
            </a:r>
            <a:r>
              <a:rPr lang="en-US" altLang="zh-CN" sz="1800" dirty="0"/>
              <a:t>8 bit </a:t>
            </a:r>
            <a:r>
              <a:rPr lang="zh-CN" altLang="en-US" sz="1800" dirty="0"/>
              <a:t>来表示灰度级是否有效？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52" y="4111647"/>
            <a:ext cx="2190863" cy="23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1" y="2235138"/>
            <a:ext cx="5200917" cy="238772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7" y="4986002"/>
            <a:ext cx="8632164" cy="108056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文件大小？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CR ? </a:t>
            </a:r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Fixed-Length Code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属性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使用了相同长度的 </a:t>
            </a:r>
            <a:r>
              <a:rPr lang="en-US" altLang="zh-CN" sz="1600" dirty="0"/>
              <a:t>bit </a:t>
            </a:r>
            <a:r>
              <a:rPr lang="zh-CN" altLang="en-US" sz="1600" dirty="0"/>
              <a:t>数量来表示所有可能的符号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简化了编码和解码过程</a:t>
            </a:r>
            <a:endParaRPr lang="en-US" altLang="zh-CN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应用：</a:t>
            </a:r>
            <a:endParaRPr lang="en-US" altLang="zh-CN" sz="16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/>
              <a:t>条形码 </a:t>
            </a:r>
            <a:r>
              <a:rPr lang="en-US" altLang="zh-CN" sz="14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52" y="2087355"/>
            <a:ext cx="4789048" cy="30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4868392"/>
            <a:ext cx="10372566" cy="154155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是否还有优化的空间？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66" y="2173445"/>
            <a:ext cx="2292468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Variable-Length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Main properties of variable-length codes 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Use a different number of bits to represent each symbol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Allocate shorter-length codewords to symbols that occur more frequently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Allocate longer-length codewords to rarely-occurred symbols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More efficient representation; good </a:t>
            </a:r>
            <a:r>
              <a:rPr lang="en-US" altLang="zh-CN" sz="1800" dirty="0" err="1"/>
              <a:t>forcompression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51" y="1614006"/>
            <a:ext cx="5521027" cy="18149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无损压缩的设计目标是最小化平均编码长度。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87" y="2362200"/>
            <a:ext cx="39433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无损压缩的设计目标是最小化平均编码长度。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87" y="2362200"/>
            <a:ext cx="39433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无损压缩的设计目标是最小化平均编码长度。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87" y="2362200"/>
            <a:ext cx="39433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图像压缩介绍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有损压缩与无损压缩的概念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几种数据冗余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固定长度编码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变长编码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像素间冗余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预测编码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心理视觉冗余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变换域编码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JPEG</a:t>
            </a:r>
            <a:r>
              <a:rPr lang="zh-CN" altLang="en-US" sz="1800" dirty="0"/>
              <a:t>压缩步骤与原理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无损压缩的设计目标是最小化平均编码长度。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87" y="2362200"/>
            <a:ext cx="39433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8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0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4541520" y="5569808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开闭操作的指纹图像滤波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A1C8C0-6FA7-7523-76F4-1347904F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0" y="1360300"/>
            <a:ext cx="4612640" cy="41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9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4541520" y="4671175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基于形态学的文字识别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5D3FDE-C757-AB01-84D4-355EE32E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40" y="2264913"/>
            <a:ext cx="6027381" cy="2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15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5049520" y="3429000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基于形态学的数字图像处理介绍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图像形态学是一组应用于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改变图像形状</a:t>
                </a:r>
                <a:r>
                  <a:rPr lang="zh-CN" altLang="en-US" sz="1800" dirty="0"/>
                  <a:t>的操作。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形态学常常用于黑白图像，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一般来说 ‘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’ 代表背景图， ‘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’ 代表前景图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图像形态学操作是一种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块到像素</a:t>
                </a:r>
                <a:r>
                  <a:rPr lang="zh-CN" altLang="en-US" sz="1800" dirty="0"/>
                  <a:t>的映射。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图像形态学的算子称为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结构元。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为图像集合，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为结构元（集合），数学形态学运算是用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1800" dirty="0"/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进行操作；结构元要素要指定一个原点（参考点），且一般比图像小。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 r="-1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34E11A-5725-3AC2-BD41-6DE91E73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1308"/>
            <a:ext cx="5629446" cy="2148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FB4EE5-6303-8A3F-EACE-6D9B9A2F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35856"/>
            <a:ext cx="4226558" cy="27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腐蚀运算的数学定义为：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数学解释让结构元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在图像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上移动，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完全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中的所有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的集合。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D24726"/>
                    </a:solidFill>
                  </a:rPr>
                  <a:t>某种意义上，形态学操作有点类似于之前学过的卷积运算，只不过卷积是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solidFill>
                          <a:srgbClr val="D24726"/>
                        </a:solidFill>
                        <a:latin typeface="Cambria Math" panose="02040503050406030204" pitchFamily="18" charset="0"/>
                      </a:rPr>
                      <m:t>线性</m:t>
                    </m:r>
                  </m:oMath>
                </a14:m>
                <a:r>
                  <a:rPr lang="zh-CN" altLang="en-US" sz="1800" dirty="0">
                    <a:solidFill>
                      <a:srgbClr val="D24726"/>
                    </a:solidFill>
                  </a:rPr>
                  <a:t>运算，腐蚀运算是逻辑运算，非线性的。</a:t>
                </a:r>
                <a:endParaRPr lang="en-US" altLang="zh-CN" sz="1800" dirty="0">
                  <a:solidFill>
                    <a:srgbClr val="D24726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FBC3A1D-A324-0F0E-C1F2-8D155B3108AA}"/>
              </a:ext>
            </a:extLst>
          </p:cNvPr>
          <p:cNvSpPr txBox="1"/>
          <p:nvPr/>
        </p:nvSpPr>
        <p:spPr>
          <a:xfrm>
            <a:off x="8101744" y="3365633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腐蚀操作的一维形式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99746-C195-744C-2775-338FE303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25" y="1435608"/>
            <a:ext cx="4916966" cy="18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7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腐蚀运算的二维形式 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重点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例题：假设我们采用零填充方式，结构元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和 图像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定义如下。用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做腐蚀操作，会得到什么结果？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  <a:blipFill>
                <a:blip r:embed="rId2"/>
                <a:stretch>
                  <a:fillRect l="-716" b="-5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3782D37-3461-333C-5673-26B281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56" y="2705363"/>
            <a:ext cx="5691177" cy="33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考虑如下场景，使用 </a:t>
                </a:r>
                <a:r>
                  <a:rPr lang="en-US" altLang="zh-CN" sz="1800" dirty="0"/>
                  <a:t>720P</a:t>
                </a:r>
                <a:r>
                  <a:rPr lang="zh-CN" altLang="en-US" sz="1800" dirty="0"/>
                  <a:t>分辨率（</a:t>
                </a:r>
                <a:r>
                  <a:rPr lang="en-US" altLang="zh-CN" sz="1800" dirty="0"/>
                  <a:t>1280*720 pixels, standard HD</a:t>
                </a:r>
                <a:r>
                  <a:rPr lang="zh-CN" altLang="en-US" sz="1800" dirty="0"/>
                  <a:t>），</a:t>
                </a:r>
                <a:r>
                  <a:rPr lang="en-US" altLang="zh-CN" sz="1800" dirty="0"/>
                  <a:t>24bit </a:t>
                </a:r>
                <a:r>
                  <a:rPr lang="zh-CN" altLang="en-US" sz="1800" dirty="0"/>
                  <a:t>颜色深度播放 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小时的电影，视频以 </a:t>
                </a:r>
                <a:r>
                  <a:rPr lang="en-US" altLang="zh-CN" sz="1800" dirty="0"/>
                  <a:t>30 frame/s </a:t>
                </a:r>
                <a:r>
                  <a:rPr lang="zh-CN" altLang="en-US" sz="1800" dirty="0"/>
                  <a:t>速度播放。求该电影的文件大小？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7CF264-DD79-BE3D-3084-6EBA2052944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92783" y="1741567"/>
            <a:ext cx="4622450" cy="2169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morphology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 = np.ones((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 = np.array([[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= morphology.erosion(f, se)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(out)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DC45A-2197-3639-B5C9-1E1217D0E2A8}"/>
              </a:ext>
            </a:extLst>
          </p:cNvPr>
          <p:cNvSpPr txBox="1"/>
          <p:nvPr/>
        </p:nvSpPr>
        <p:spPr>
          <a:xfrm>
            <a:off x="521207" y="4435849"/>
            <a:ext cx="1957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[[0 0 </a:t>
            </a:r>
            <a:r>
              <a:rPr lang="zh-CN" altLang="en-US" sz="1400" dirty="0">
                <a:solidFill>
                  <a:srgbClr val="FF0000"/>
                </a:solidFill>
              </a:rPr>
              <a:t>1 1 </a:t>
            </a:r>
            <a:r>
              <a:rPr lang="zh-CN" altLang="en-US" sz="1400" dirty="0"/>
              <a:t>0 0 0 0]</a:t>
            </a:r>
          </a:p>
          <a:p>
            <a:r>
              <a:rPr lang="zh-CN" altLang="en-US" sz="1400" dirty="0"/>
              <a:t> [0 0 0 </a:t>
            </a:r>
            <a:r>
              <a:rPr lang="zh-CN" altLang="en-US" sz="1400" dirty="0">
                <a:solidFill>
                  <a:schemeClr val="accent1"/>
                </a:solidFill>
              </a:rPr>
              <a:t>1</a:t>
            </a:r>
            <a:r>
              <a:rPr lang="zh-CN" altLang="en-US" sz="1400" dirty="0"/>
              <a:t>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</a:t>
            </a:r>
            <a:r>
              <a:rPr lang="zh-CN" altLang="en-US" sz="1400" dirty="0">
                <a:solidFill>
                  <a:srgbClr val="FF0000"/>
                </a:solidFill>
              </a:rPr>
              <a:t>1 1 1 1 </a:t>
            </a:r>
            <a:r>
              <a:rPr lang="zh-CN" altLang="en-US" sz="1400" dirty="0"/>
              <a:t>0 0]]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128B03-3981-68F9-0A77-8953939CEFFD}"/>
              </a:ext>
            </a:extLst>
          </p:cNvPr>
          <p:cNvSpPr txBox="1"/>
          <p:nvPr/>
        </p:nvSpPr>
        <p:spPr>
          <a:xfrm>
            <a:off x="3587076" y="4435849"/>
            <a:ext cx="1957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[[0 0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/>
              <a:t>0 0 0 0]</a:t>
            </a:r>
          </a:p>
          <a:p>
            <a:r>
              <a:rPr lang="zh-CN" altLang="en-US" sz="1400" dirty="0"/>
              <a:t> [0 0 0 </a:t>
            </a:r>
            <a:r>
              <a:rPr lang="zh-CN" altLang="en-US" sz="1400" dirty="0">
                <a:solidFill>
                  <a:schemeClr val="accent1"/>
                </a:solidFill>
              </a:rPr>
              <a:t>1</a:t>
            </a:r>
            <a:r>
              <a:rPr lang="zh-CN" altLang="en-US" sz="1400" dirty="0"/>
              <a:t>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</a:t>
            </a:r>
            <a:r>
              <a:rPr lang="en-US" altLang="zh-CN" sz="1400" dirty="0">
                <a:solidFill>
                  <a:srgbClr val="FF0000"/>
                </a:solidFill>
              </a:rPr>
              <a:t>0 0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/>
              <a:t>0 0]]</a:t>
            </a:r>
          </a:p>
        </p:txBody>
      </p:sp>
      <p:sp>
        <p:nvSpPr>
          <p:cNvPr id="11" name="不等号 10">
            <a:extLst>
              <a:ext uri="{FF2B5EF4-FFF2-40B4-BE49-F238E27FC236}">
                <a16:creationId xmlns:a16="http://schemas.microsoft.com/office/drawing/2014/main" id="{3EF3D09B-2597-DC4E-1CD9-6CEAC0806B34}"/>
              </a:ext>
            </a:extLst>
          </p:cNvPr>
          <p:cNvSpPr/>
          <p:nvPr/>
        </p:nvSpPr>
        <p:spPr>
          <a:xfrm>
            <a:off x="2093661" y="5019740"/>
            <a:ext cx="1336916" cy="504497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形 12" descr="问号 纯色填充">
            <a:extLst>
              <a:ext uri="{FF2B5EF4-FFF2-40B4-BE49-F238E27FC236}">
                <a16:creationId xmlns:a16="http://schemas.microsoft.com/office/drawing/2014/main" id="{067855A9-8A1A-B08A-31F2-9EDE5E25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126" y="5019740"/>
            <a:ext cx="914400" cy="914400"/>
          </a:xfrm>
          <a:prstGeom prst="rect">
            <a:avLst/>
          </a:prstGeom>
        </p:spPr>
      </p:pic>
      <p:pic>
        <p:nvPicPr>
          <p:cNvPr id="15" name="图形 14" descr="问号 纯色填充">
            <a:extLst>
              <a:ext uri="{FF2B5EF4-FFF2-40B4-BE49-F238E27FC236}">
                <a16:creationId xmlns:a16="http://schemas.microsoft.com/office/drawing/2014/main" id="{A08522C6-1CCD-BCBA-B58E-607E1ECA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746" y="4814788"/>
            <a:ext cx="914400" cy="914400"/>
          </a:xfrm>
          <a:prstGeom prst="rect">
            <a:avLst/>
          </a:prstGeom>
        </p:spPr>
      </p:pic>
      <p:pic>
        <p:nvPicPr>
          <p:cNvPr id="16" name="图形 15" descr="问号 纯色填充">
            <a:extLst>
              <a:ext uri="{FF2B5EF4-FFF2-40B4-BE49-F238E27FC236}">
                <a16:creationId xmlns:a16="http://schemas.microsoft.com/office/drawing/2014/main" id="{40E0F409-7F87-B1B3-385F-3060412B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8639" y="2617898"/>
            <a:ext cx="914400" cy="914400"/>
          </a:xfrm>
          <a:prstGeom prst="rect">
            <a:avLst/>
          </a:prstGeom>
        </p:spPr>
      </p:pic>
      <p:pic>
        <p:nvPicPr>
          <p:cNvPr id="17" name="图形 16" descr="问号 纯色填充">
            <a:extLst>
              <a:ext uri="{FF2B5EF4-FFF2-40B4-BE49-F238E27FC236}">
                <a16:creationId xmlns:a16="http://schemas.microsoft.com/office/drawing/2014/main" id="{25509CD2-C35A-BB38-93DA-4C1DE535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2191" y="3650422"/>
            <a:ext cx="914400" cy="914400"/>
          </a:xfrm>
          <a:prstGeom prst="rect">
            <a:avLst/>
          </a:prstGeom>
        </p:spPr>
      </p:pic>
      <p:pic>
        <p:nvPicPr>
          <p:cNvPr id="18" name="图形 17" descr="问号 纯色填充">
            <a:extLst>
              <a:ext uri="{FF2B5EF4-FFF2-40B4-BE49-F238E27FC236}">
                <a16:creationId xmlns:a16="http://schemas.microsoft.com/office/drawing/2014/main" id="{02AC16E2-6448-D663-E0A4-7B2B42159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362" y="3454192"/>
            <a:ext cx="914400" cy="914400"/>
          </a:xfrm>
          <a:prstGeom prst="rect">
            <a:avLst/>
          </a:prstGeom>
        </p:spPr>
      </p:pic>
      <p:pic>
        <p:nvPicPr>
          <p:cNvPr id="19" name="图形 18" descr="问号 纯色填充">
            <a:extLst>
              <a:ext uri="{FF2B5EF4-FFF2-40B4-BE49-F238E27FC236}">
                <a16:creationId xmlns:a16="http://schemas.microsoft.com/office/drawing/2014/main" id="{DEE1615B-D169-8563-7BB5-12786997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890" y="1912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6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E665CA-D8CE-BFAF-0CCE-92705C6FF4C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82294" y="1626150"/>
            <a:ext cx="4948623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scipy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import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ndimage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as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ndi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binary_erosion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(image, footprint=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out=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out = np.empty(image.shape,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bool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ndi.binary_erosion(image,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structure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=footprint,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=out,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border_value=True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57A56D-EADF-A1E8-ECC5-4090D0F8F107}"/>
              </a:ext>
            </a:extLst>
          </p:cNvPr>
          <p:cNvSpPr txBox="1"/>
          <p:nvPr/>
        </p:nvSpPr>
        <p:spPr>
          <a:xfrm>
            <a:off x="2060397" y="2846696"/>
            <a:ext cx="1723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skimage</a:t>
            </a:r>
            <a:r>
              <a:rPr lang="zh-CN" altLang="en-US" sz="1400" dirty="0"/>
              <a:t>的实现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3D56C0C-512D-6429-EADC-C3FC4627B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4" y="3174690"/>
            <a:ext cx="4948623" cy="26774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morphology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scipy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ndimage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ndi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 = np.ones((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 = np.array([[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out = morphology.erosion(f, se)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= ndi.binary_erosion(f, se,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border_value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(out)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0FA386-FC2A-1448-A190-80D3DADAD34C}"/>
              </a:ext>
            </a:extLst>
          </p:cNvPr>
          <p:cNvSpPr txBox="1"/>
          <p:nvPr/>
        </p:nvSpPr>
        <p:spPr>
          <a:xfrm>
            <a:off x="6871664" y="3368861"/>
            <a:ext cx="20390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[[0 0 0 0 0 0 0 0]</a:t>
            </a:r>
          </a:p>
          <a:p>
            <a:r>
              <a:rPr lang="zh-CN" altLang="en-US" sz="1600" dirty="0"/>
              <a:t> [0 0 0 1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0]]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87474E-0BA2-F142-5BC0-C32DBAED7C2B}"/>
              </a:ext>
            </a:extLst>
          </p:cNvPr>
          <p:cNvSpPr txBox="1"/>
          <p:nvPr/>
        </p:nvSpPr>
        <p:spPr>
          <a:xfrm>
            <a:off x="2060397" y="5872377"/>
            <a:ext cx="1723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一种正确的实现</a:t>
            </a:r>
          </a:p>
        </p:txBody>
      </p:sp>
    </p:spTree>
    <p:extLst>
      <p:ext uri="{BB962C8B-B14F-4D97-AF65-F5344CB8AC3E}">
        <p14:creationId xmlns:p14="http://schemas.microsoft.com/office/powerpoint/2010/main" val="219195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DCB36-CD15-386B-217F-B75BE9B6C2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79997" y="3062609"/>
            <a:ext cx="6933359" cy="64008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Lab: </a:t>
            </a:r>
            <a:r>
              <a:rPr lang="zh-CN" altLang="en-US" sz="2000" dirty="0">
                <a:solidFill>
                  <a:srgbClr val="FF0000"/>
                </a:solidFill>
              </a:rPr>
              <a:t>如何不使用第三方库，自己实现一个腐蚀操作？</a:t>
            </a:r>
          </a:p>
        </p:txBody>
      </p:sp>
    </p:spTree>
    <p:extLst>
      <p:ext uri="{BB962C8B-B14F-4D97-AF65-F5344CB8AC3E}">
        <p14:creationId xmlns:p14="http://schemas.microsoft.com/office/powerpoint/2010/main" val="1390852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腐蚀运算的特性与应用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35608"/>
            <a:ext cx="5103931" cy="49743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腐蚀运算常常用在以下三种场景：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使物体边缘平滑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去除稀疏的小物体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模式匹配的预处理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右图展示了不同大小的结构元，对图像腐蚀过后的结果。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D82D3-7B53-7AA0-2293-EA17FE90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099"/>
            <a:ext cx="4857847" cy="36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tx1"/>
                </a:solidFill>
              </a:rPr>
              <a:t>膨胀</a:t>
            </a:r>
            <a:r>
              <a:rPr lang="zh-CN" altLang="en-US" sz="2800" dirty="0"/>
              <a:t>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膨胀运算的数学定义为：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数学解释让结构元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在图像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上移动，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交集的所有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的集合。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FBC3A1D-A324-0F0E-C1F2-8D155B3108AA}"/>
              </a:ext>
            </a:extLst>
          </p:cNvPr>
          <p:cNvSpPr txBox="1"/>
          <p:nvPr/>
        </p:nvSpPr>
        <p:spPr>
          <a:xfrm>
            <a:off x="8000844" y="356523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膨胀操作的一维形式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7D7DA-B76E-B4C7-6152-2664C231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94" y="1369718"/>
            <a:ext cx="5249935" cy="21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7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tx1"/>
                </a:solidFill>
              </a:rPr>
              <a:t>膨胀</a:t>
            </a:r>
            <a:r>
              <a:rPr lang="zh-CN" altLang="en-US" sz="2800" dirty="0"/>
              <a:t>运算的二维形式 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重点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例题：假设我们采用零填充方式，结构元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和 图像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定义如下。用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做膨胀操作，会得到什么结果？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  <a:blipFill>
                <a:blip r:embed="rId2"/>
                <a:stretch>
                  <a:fillRect l="-716" b="-5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3782D37-3461-333C-5673-26B281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74" y="2705362"/>
            <a:ext cx="5691177" cy="3382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C7A54E-BC4E-094C-8318-2064B732FCAF}"/>
              </a:ext>
            </a:extLst>
          </p:cNvPr>
          <p:cNvSpPr txBox="1"/>
          <p:nvPr/>
        </p:nvSpPr>
        <p:spPr>
          <a:xfrm>
            <a:off x="8141313" y="3114068"/>
            <a:ext cx="24720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[[1 1 1 1 1 1 0 0]</a:t>
            </a:r>
          </a:p>
          <a:p>
            <a:r>
              <a:rPr lang="zh-CN" altLang="en-US" dirty="0"/>
              <a:t> [1 1 1 1 1 1 0 0]</a:t>
            </a:r>
          </a:p>
          <a:p>
            <a:r>
              <a:rPr lang="zh-CN" altLang="en-US" dirty="0"/>
              <a:t> [1 1 1 1 1 1 0 0]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1]]</a:t>
            </a:r>
          </a:p>
        </p:txBody>
      </p:sp>
    </p:spTree>
    <p:extLst>
      <p:ext uri="{BB962C8B-B14F-4D97-AF65-F5344CB8AC3E}">
        <p14:creationId xmlns:p14="http://schemas.microsoft.com/office/powerpoint/2010/main" val="4160865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膨胀运算的特性与应用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35608"/>
            <a:ext cx="5103931" cy="49743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膨胀运算常常用在以下三种场景：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合并断裂的物体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去除稀疏的小物体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是物体变得更大，更平滑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18DC7C-5A09-E3DE-97EE-C5EF13B7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168" y="1435607"/>
            <a:ext cx="4686113" cy="1881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C10BB1-F12E-FF79-7CFB-077E2767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69" y="4163861"/>
            <a:ext cx="4735326" cy="20947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8ADCEB-1F75-6233-1FED-00A7154B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8" y="4163861"/>
            <a:ext cx="5230406" cy="20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膨胀运算的特性与应用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5AAB6A-8222-3AB8-BEA7-F0026165B55C}"/>
              </a:ext>
            </a:extLst>
          </p:cNvPr>
          <p:cNvSpPr txBox="1"/>
          <p:nvPr/>
        </p:nvSpPr>
        <p:spPr>
          <a:xfrm>
            <a:off x="4185920" y="5320463"/>
            <a:ext cx="416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基于膨胀操作的图像文字断裂修复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F36674-44D5-8D1D-D4E3-072332E4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77" y="1537536"/>
            <a:ext cx="5744846" cy="3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3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膨胀与腐蚀运算的比较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473193" cy="51175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膨胀与腐蚀操作是最基本的图像形态学运算。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膨胀与腐蚀是</a:t>
            </a:r>
            <a:r>
              <a:rPr lang="zh-CN" altLang="en-US" sz="1800" dirty="0">
                <a:solidFill>
                  <a:srgbClr val="FF0000"/>
                </a:solidFill>
              </a:rPr>
              <a:t>对偶 </a:t>
            </a:r>
            <a:r>
              <a:rPr lang="en-US" altLang="zh-CN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>
                <a:solidFill>
                  <a:schemeClr val="tx1"/>
                </a:solidFill>
              </a:rPr>
              <a:t>傅里叶变换与反变换</a:t>
            </a:r>
            <a:r>
              <a:rPr lang="en-US" altLang="zh-CN" sz="1800" dirty="0">
                <a:solidFill>
                  <a:schemeClr val="tx1"/>
                </a:solidFill>
              </a:rPr>
              <a:t>)</a:t>
            </a:r>
            <a:r>
              <a:rPr lang="zh-CN" altLang="en-US" sz="1800" dirty="0">
                <a:solidFill>
                  <a:schemeClr val="tx1"/>
                </a:solidFill>
              </a:rPr>
              <a:t>操作：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514350" lvl="1" indent="-285750"/>
            <a:r>
              <a:rPr lang="zh-CN" altLang="en-US" sz="1800" dirty="0">
                <a:solidFill>
                  <a:schemeClr val="tx1"/>
                </a:solidFill>
              </a:rPr>
              <a:t>腐蚀缩小前景图，增大背景图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514350" lvl="1" indent="-285750"/>
            <a:r>
              <a:rPr lang="zh-CN" altLang="en-US" sz="1800" dirty="0">
                <a:solidFill>
                  <a:schemeClr val="tx1"/>
                </a:solidFill>
              </a:rPr>
              <a:t>膨胀增大前景图，缩小背景图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82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膨胀与腐蚀运算随堂练习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65FBF4-C5C8-5C38-438A-50D6C0C8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78" y="1667401"/>
            <a:ext cx="6362700" cy="3371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F7DA96-9EA2-A97A-C7D1-821F3D228651}"/>
              </a:ext>
            </a:extLst>
          </p:cNvPr>
          <p:cNvSpPr txBox="1"/>
          <p:nvPr/>
        </p:nvSpPr>
        <p:spPr>
          <a:xfrm>
            <a:off x="1190121" y="5039843"/>
            <a:ext cx="520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零填充、常数填充、镜像填充、</a:t>
            </a:r>
            <a:r>
              <a:rPr lang="zh-CN" altLang="en-US" sz="2000" dirty="0">
                <a:solidFill>
                  <a:srgbClr val="FF0000"/>
                </a:solidFill>
              </a:rPr>
              <a:t>重复填充</a:t>
            </a:r>
          </a:p>
        </p:txBody>
      </p:sp>
    </p:spTree>
    <p:extLst>
      <p:ext uri="{BB962C8B-B14F-4D97-AF65-F5344CB8AC3E}">
        <p14:creationId xmlns:p14="http://schemas.microsoft.com/office/powerpoint/2010/main" val="253471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1080P(Full High Definition), </a:t>
            </a:r>
            <a:r>
              <a:rPr lang="zh-CN" altLang="en-US" sz="1800" dirty="0"/>
              <a:t>大概需要 </a:t>
            </a:r>
            <a:r>
              <a:rPr lang="en-US" altLang="zh-CN" sz="1800" dirty="0"/>
              <a:t>1.3TB </a:t>
            </a:r>
            <a:r>
              <a:rPr lang="zh-CN" altLang="en-US" sz="1800" dirty="0"/>
              <a:t>大小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2K (Quad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4K(Ultra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8K(Full Ultra HD), </a:t>
            </a:r>
            <a:r>
              <a:rPr lang="zh-CN" altLang="en-US" sz="1800" dirty="0"/>
              <a:t>大概需要</a:t>
            </a:r>
            <a:r>
              <a:rPr lang="en-US" altLang="zh-CN" sz="18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……</a:t>
            </a:r>
            <a:r>
              <a:rPr lang="zh-CN" altLang="en-US" sz="1800" dirty="0"/>
              <a:t>很可怕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怎么存储？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怎么传输？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流媒体（</a:t>
            </a:r>
            <a:r>
              <a:rPr lang="en-US" altLang="zh-CN" sz="1800" dirty="0"/>
              <a:t>Streaming Media</a:t>
            </a:r>
            <a:r>
              <a:rPr lang="zh-CN" altLang="en-US" sz="1800" dirty="0"/>
              <a:t>）技术？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5G</a:t>
            </a:r>
            <a:r>
              <a:rPr lang="zh-CN" altLang="en-US" sz="1800" dirty="0"/>
              <a:t>技术也跟不上。。。（</a:t>
            </a:r>
            <a:r>
              <a:rPr lang="en-US" altLang="zh-CN" sz="1800" dirty="0"/>
              <a:t>125MB/s, 1Gbps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膨胀与腐蚀运算的有趣应用</a:t>
            </a:r>
            <a:r>
              <a:rPr lang="en-US" altLang="zh-CN" sz="2800" dirty="0"/>
              <a:t>-</a:t>
            </a:r>
            <a:r>
              <a:rPr lang="zh-CN" altLang="en-US" sz="2800" dirty="0"/>
              <a:t>数硬币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25ED73-E84A-8A35-0484-DE03506C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42813"/>
            <a:ext cx="6334999" cy="385196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6418" y="1542813"/>
            <a:ext cx="4534375" cy="49147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彩色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灰度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二值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膨胀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腐蚀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连通区域个数（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/8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连通）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代码：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  <a:hlinkClick r:id="rId3" action="ppaction://hlinkfile"/>
              </a:rPr>
              <a:t>项目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1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膨胀与腐蚀运算的有趣应用</a:t>
            </a:r>
            <a:r>
              <a:rPr lang="en-US" altLang="zh-CN" sz="2800" dirty="0"/>
              <a:t>-</a:t>
            </a:r>
            <a:r>
              <a:rPr lang="zh-CN" altLang="en-US" sz="2800" dirty="0"/>
              <a:t>边界提取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6418" y="1542813"/>
            <a:ext cx="4534375" cy="49147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边界 </a:t>
            </a:r>
            <a:r>
              <a:rPr lang="en-US" altLang="zh-CN" sz="1800" dirty="0">
                <a:solidFill>
                  <a:schemeClr val="tx1"/>
                </a:solidFill>
              </a:rPr>
              <a:t>= </a:t>
            </a:r>
            <a:r>
              <a:rPr lang="zh-CN" altLang="en-US" sz="1800" dirty="0">
                <a:solidFill>
                  <a:schemeClr val="tx1"/>
                </a:solidFill>
              </a:rPr>
              <a:t>膨胀</a:t>
            </a:r>
            <a:r>
              <a:rPr lang="en-US" altLang="zh-CN" sz="1800" dirty="0">
                <a:solidFill>
                  <a:schemeClr val="tx1"/>
                </a:solidFill>
              </a:rPr>
              <a:t>(image) – image [XOR]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如何控制边界大小？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我们能否使用腐蚀操作？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代码：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  <a:hlinkClick r:id="rId2" action="ppaction://hlinkfile"/>
              </a:rPr>
              <a:t>项目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73CC2B-E08B-3A60-E2D1-0D90C8415882}"/>
              </a:ext>
            </a:extLst>
          </p:cNvPr>
          <p:cNvSpPr txBox="1"/>
          <p:nvPr/>
        </p:nvSpPr>
        <p:spPr>
          <a:xfrm>
            <a:off x="1822844" y="5524383"/>
            <a:ext cx="367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基于膨胀</a:t>
            </a:r>
            <a:r>
              <a:rPr lang="en-US" altLang="zh-CN" sz="2000" dirty="0"/>
              <a:t>+XOR</a:t>
            </a:r>
            <a:r>
              <a:rPr lang="zh-CN" altLang="en-US" sz="2000" dirty="0"/>
              <a:t>操作的边界提取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848ACE-52A3-63A0-7EB9-09BFD0AA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1" y="1542813"/>
            <a:ext cx="6057265" cy="37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4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01138" y="4136870"/>
                <a:ext cx="10989723" cy="215041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开运算是使用相同的结构元，对图像先做腐蚀操作，再做膨胀操作。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=∪{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01138" y="4136870"/>
                <a:ext cx="10989723" cy="2150418"/>
              </a:xfrm>
              <a:blipFill>
                <a:blip r:embed="rId2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9E36ADC-786C-E336-7703-76958571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665103"/>
            <a:ext cx="11028372" cy="1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71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开运算的定义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767491"/>
            <a:ext cx="11075907" cy="159547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开运算可以看成结构元在前景图中滑动，所产生的区域。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也可以看成前景图的凸角变圆。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B81DE-B8C7-B521-5D23-0D301065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5" y="1409744"/>
            <a:ext cx="5640509" cy="3111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4C0828-8E3E-FCC9-0E3D-A1E38BE2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23" y="1419762"/>
            <a:ext cx="4203137" cy="31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开运算的特性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5799" y="4023358"/>
                <a:ext cx="11075907" cy="56125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开运算具有幂等性，即操作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次的效果与操作一次的效果相同。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5799" y="4023358"/>
                <a:ext cx="11075907" cy="561254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4A508CC-E7C8-C814-00B4-D20690A9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0" y="1381388"/>
            <a:ext cx="10081335" cy="22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2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开运算的应用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8955" y="3934418"/>
            <a:ext cx="1844055" cy="3405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移除图像中小物体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93C78-85EC-61C2-8133-4E6A468A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4" y="1595300"/>
            <a:ext cx="5208616" cy="2339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7D700E-99CA-5D6F-A332-67BF0915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6" y="4289935"/>
            <a:ext cx="5208616" cy="20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E4E615-090F-3250-1D77-573039B0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6" y="1595300"/>
            <a:ext cx="5803389" cy="23399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51AFB5-77E5-3709-7A80-531583BE8A0A}"/>
              </a:ext>
            </a:extLst>
          </p:cNvPr>
          <p:cNvSpPr txBox="1"/>
          <p:nvPr/>
        </p:nvSpPr>
        <p:spPr>
          <a:xfrm>
            <a:off x="8125574" y="3935240"/>
            <a:ext cx="2545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>
                <a:solidFill>
                  <a:schemeClr val="tx1"/>
                </a:solidFill>
              </a:rPr>
              <a:t>分开细连接的物体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69FD22-F8BF-B4EA-2855-BEA54D13E2B3}"/>
              </a:ext>
            </a:extLst>
          </p:cNvPr>
          <p:cNvSpPr txBox="1"/>
          <p:nvPr/>
        </p:nvSpPr>
        <p:spPr>
          <a:xfrm>
            <a:off x="2090534" y="6360899"/>
            <a:ext cx="2545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>
                <a:solidFill>
                  <a:schemeClr val="tx1"/>
                </a:solidFill>
              </a:rPr>
              <a:t>开操作能够找出简单的形状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7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5799" y="4023358"/>
                <a:ext cx="11075909" cy="245311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闭运算是使用相同的结构元，对图像先做膨胀操作，再做腐蚀操作。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≠∅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5799" y="4023358"/>
                <a:ext cx="11075909" cy="2453116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A15B301-A90B-07D6-9AF4-12217C97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12" y="1460332"/>
            <a:ext cx="5612819" cy="21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4199932"/>
                <a:ext cx="11069602" cy="249095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闭运算可以看成结构元在背景图中滑动，所产生的区域。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也可以看成背景图的凸角变圆。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闭运算具有幂等性，即操作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次的效果与操作一次的效果相同。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4199932"/>
                <a:ext cx="11069602" cy="2490954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B62A044-F855-575B-349E-6C51CFA1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9" y="1460332"/>
            <a:ext cx="5612819" cy="21908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64D10-3E93-B085-4958-5FC7140F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729" y="1460332"/>
            <a:ext cx="4675746" cy="36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2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闭运算的应用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18865" y="3384856"/>
            <a:ext cx="1844055" cy="3405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移除前景图的孔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69FD22-F8BF-B4EA-2855-BEA54D13E2B3}"/>
              </a:ext>
            </a:extLst>
          </p:cNvPr>
          <p:cNvSpPr txBox="1"/>
          <p:nvPr/>
        </p:nvSpPr>
        <p:spPr>
          <a:xfrm>
            <a:off x="5142818" y="6104494"/>
            <a:ext cx="1347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/>
              <a:t>连接靠近的物体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603B6-F6D9-E2DB-A461-C8E1AB44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86" y="1366193"/>
            <a:ext cx="7484716" cy="1906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7EDE7-4EFF-972D-A63B-B27F04CB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735" y="3959402"/>
            <a:ext cx="4768313" cy="20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5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开运算与闭运算的总结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36AE4DA-739C-529A-086E-B96C76BC30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5432482" cy="4908436"/>
              </a:xfrm>
            </p:spPr>
            <p:txBody>
              <a:bodyPr>
                <a:norm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开运算与闭运算是一对对偶操作。</a:t>
                </a:r>
                <a:endParaRPr lang="en-US" altLang="zh-CN" sz="2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数学表达式：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36AE4DA-739C-529A-086E-B96C76BC3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5432482" cy="4908436"/>
              </a:xfr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83603CBA-1457-2305-C7CB-5D54F853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15" y="1929698"/>
            <a:ext cx="6402552" cy="31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4718" y="1481955"/>
                <a:ext cx="5248973" cy="5057581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击中或击不中用于检测图像中的形状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举例：检测形状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4718" y="1481955"/>
                <a:ext cx="5248973" cy="5057581"/>
              </a:xfrm>
              <a:blipFill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B57DDBD-F4A3-FA58-D3E7-0234D2C6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1955"/>
            <a:ext cx="5442304" cy="24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58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000D2D-C625-134C-3B8B-DC170D16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26" y="1966180"/>
            <a:ext cx="6929147" cy="29256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F94FC1A-5E3F-D7C1-38AC-BD5440355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45724" y="5027096"/>
            <a:ext cx="2180491" cy="74276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tx1"/>
                </a:solidFill>
              </a:rPr>
              <a:t>D </a:t>
            </a:r>
            <a:r>
              <a:rPr lang="zh-CN" altLang="en-US" sz="1800" dirty="0">
                <a:solidFill>
                  <a:schemeClr val="tx1"/>
                </a:solidFill>
              </a:rPr>
              <a:t>对 </a:t>
            </a:r>
            <a:r>
              <a:rPr lang="en-US" altLang="zh-CN" sz="1800" dirty="0">
                <a:solidFill>
                  <a:schemeClr val="tx1"/>
                </a:solidFill>
              </a:rPr>
              <a:t>A </a:t>
            </a:r>
            <a:r>
              <a:rPr lang="zh-CN" altLang="en-US" sz="1800" dirty="0">
                <a:solidFill>
                  <a:schemeClr val="tx1"/>
                </a:solidFill>
              </a:rPr>
              <a:t>腐蚀后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712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32FFDA-EEA4-F23D-393F-7499B253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300162"/>
            <a:ext cx="6810375" cy="425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921880C-9B38-F67C-0FA6-42D760A146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57447" y="5667176"/>
                <a:ext cx="2180491" cy="7427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腐蚀后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921880C-9B38-F67C-0FA6-42D760A14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57447" y="5667176"/>
                <a:ext cx="2180491" cy="742768"/>
              </a:xfrm>
              <a:blipFill>
                <a:blip r:embed="rId3"/>
                <a:stretch>
                  <a:fillRect r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468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AF0A98-F2A6-78E9-73A1-EAA02E78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10" y="1673103"/>
            <a:ext cx="7534394" cy="3511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71563E6-F0DC-B65B-FB67-4000DCAAC1B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4709" y="5268592"/>
                <a:ext cx="2930769" cy="50127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取交集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，即可得到图形位置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71563E6-F0DC-B65B-FB67-4000DCAAC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4709" y="5268592"/>
                <a:ext cx="2930769" cy="501272"/>
              </a:xfrm>
              <a:blipFill>
                <a:blip r:embed="rId3"/>
                <a:stretch>
                  <a:fillRect l="-832" r="-1871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）的应用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BCE70A-D71F-FEF1-2160-E083FBF7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67" y="1418619"/>
            <a:ext cx="3374264" cy="4277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30615" y="5861725"/>
                <a:ext cx="2930769" cy="50127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Lab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基于</m:t>
                      </m:r>
                      <m:r>
                        <a:rPr lang="zh-CN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形态学</m:t>
                      </m:r>
                      <m: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车牌识别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30615" y="5861725"/>
                <a:ext cx="2930769" cy="50127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64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随堂练习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861377" y="5004080"/>
                <a:ext cx="4469243" cy="32466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结构元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小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圆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分别画出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膨胀腐蚀，开操作，闭操作的结果图。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861377" y="5004080"/>
                <a:ext cx="4469243" cy="324664"/>
              </a:xfrm>
              <a:blipFill>
                <a:blip r:embed="rId2"/>
                <a:stretch>
                  <a:fillRect r="-3406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D877762-EBAE-A877-C525-A6CEF87B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4" y="1365294"/>
            <a:ext cx="5387111" cy="35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75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数据是信息的载体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数据是信息的具体表现形式（符号、文字、数字、语音、图像、视频）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信息是消除事件不确定性的物理量</a:t>
            </a:r>
            <a:r>
              <a:rPr lang="en-US" altLang="zh-CN" sz="1800" dirty="0"/>
              <a:t>[</a:t>
            </a:r>
            <a:r>
              <a:rPr lang="zh-CN" altLang="en-US" sz="1800" dirty="0"/>
              <a:t>信息论</a:t>
            </a:r>
            <a:r>
              <a:rPr lang="en-US" altLang="zh-CN" sz="1800" dirty="0"/>
              <a:t>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香农是与冯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诺伊曼、图灵、维纳齐名的计算机相关领域科学家。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信息论广泛应用于通信，密码，人工智能领域。</a:t>
            </a:r>
            <a:endParaRPr lang="en-US" altLang="zh-CN" sz="18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1" y="1435608"/>
            <a:ext cx="2536351" cy="30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7047" y="4552005"/>
            <a:ext cx="25363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事件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隔壁小强告诉小明正确选项在</a:t>
                </a:r>
                <a:r>
                  <a:rPr lang="en-US" altLang="zh-CN" sz="1800" dirty="0"/>
                  <a:t>A,B</a:t>
                </a:r>
                <a:r>
                  <a:rPr lang="zh-CN" altLang="en-US" sz="1800" dirty="0"/>
                  <a:t>两项之间，那么概率分布律就变成了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50%, 50%,0%,0%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此时</m:t>
                    </m:r>
                  </m:oMath>
                </a14:m>
                <a:r>
                  <a:rPr lang="zh-CN" altLang="en-US" sz="1800" dirty="0"/>
                  <a:t>不确定性大小为 </a:t>
                </a:r>
                <a:r>
                  <a:rPr lang="en-US" altLang="zh-CN" sz="1800" dirty="0"/>
                  <a:t>1bit</a:t>
                </a:r>
                <a:r>
                  <a:rPr lang="zh-CN" altLang="en-US" sz="1800" dirty="0"/>
                  <a:t>，所以小强提供了 </a:t>
                </a:r>
                <a:r>
                  <a:rPr lang="en-US" altLang="zh-CN" sz="1800" dirty="0"/>
                  <a:t>2 bit -1bit=1bit </a:t>
                </a:r>
                <a:r>
                  <a:rPr lang="zh-CN" altLang="en-US" sz="1800" dirty="0"/>
                  <a:t>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r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</a:t>
            </a:r>
            <a:r>
              <a:rPr lang="en-US" altLang="zh-CN" sz="1400" dirty="0"/>
              <a:t> C</a:t>
            </a:r>
            <a:r>
              <a:rPr lang="zh-CN" altLang="en-US" sz="1400" dirty="0"/>
              <a:t>是错误选项时，提供了多少信息？</a:t>
            </a:r>
            <a:endParaRPr lang="en-US" altLang="zh-CN" sz="1400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隔壁小强告诉小明，答案在</a:t>
            </a:r>
            <a:r>
              <a:rPr lang="en-US" altLang="zh-CN" sz="1400" dirty="0"/>
              <a:t>A,B,C,D</a:t>
            </a:r>
            <a:r>
              <a:rPr lang="zh-CN" altLang="en-US" sz="1400" dirty="0"/>
              <a:t>中，提供了多少信息？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84" y="1403510"/>
            <a:ext cx="3221400" cy="23045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计算灰度直方图，然后计算出信息熵。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6" y="2203063"/>
            <a:ext cx="5503107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3239906" y="3708050"/>
            <a:ext cx="918511" cy="327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dirty="0">
                <a:hlinkClick r:id="rId4" action="ppaction://hlinkfile"/>
              </a:rPr>
              <a:t>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压缩效率计算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CR (Compression ratio) </a:t>
                </a:r>
                <a:r>
                  <a:rPr lang="zh-CN" altLang="en-US" sz="1800" dirty="0"/>
                  <a:t>衡量了压缩前后的比值，</a:t>
                </a:r>
                <a:r>
                  <a:rPr lang="en-US" altLang="zh-CN" sz="1800" dirty="0"/>
                  <a:t>CR</a:t>
                </a:r>
                <a:r>
                  <a:rPr lang="zh-CN" altLang="en-US" sz="1800" dirty="0"/>
                  <a:t>越大，压缩程度越大。公式定义如下：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Compress rate </a:t>
                </a:r>
                <a:r>
                  <a:rPr lang="zh-CN" altLang="en-US" sz="1800" dirty="0"/>
                  <a:t>（非正式表达，压缩率）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相对数据冗余</a:t>
                </a:r>
                <a:r>
                  <a:rPr lang="en-US" altLang="zh-CN" sz="1800" dirty="0"/>
                  <a:t>R</a:t>
                </a:r>
                <a:r>
                  <a:rPr lang="zh-CN" altLang="en-US" sz="1800" dirty="0"/>
                  <a:t>，描述了有多少比例数据被压缩掉了，或者是相对冗余的。定义如下：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8530</TotalTime>
  <Words>3228</Words>
  <Application>Microsoft Office PowerPoint</Application>
  <PresentationFormat>宽屏</PresentationFormat>
  <Paragraphs>320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压缩效率计算</vt:lpstr>
      <vt:lpstr>压缩类型（重点）</vt:lpstr>
      <vt:lpstr>无损压缩</vt:lpstr>
      <vt:lpstr>编码冗余 Fixed-Length Code </vt:lpstr>
      <vt:lpstr>编码冗余 Fixed-Length Code </vt:lpstr>
      <vt:lpstr>编码冗余 Fixed-Length Code </vt:lpstr>
      <vt:lpstr>编码冗余 Fixed-Length Code </vt:lpstr>
      <vt:lpstr>编码冗余 Variable-Length Code </vt:lpstr>
      <vt:lpstr>无损压缩</vt:lpstr>
      <vt:lpstr>无损压缩</vt:lpstr>
      <vt:lpstr>无损压缩</vt:lpstr>
      <vt:lpstr>无损压缩</vt:lpstr>
      <vt:lpstr>什么是图像压缩</vt:lpstr>
      <vt:lpstr>什么是图像压缩</vt:lpstr>
      <vt:lpstr>什么是图像压缩</vt:lpstr>
      <vt:lpstr>我们能学到什么？</vt:lpstr>
      <vt:lpstr>我们能学到什么？</vt:lpstr>
      <vt:lpstr>我们能学到什么？</vt:lpstr>
      <vt:lpstr>基于形态学的数字图像处理介绍</vt:lpstr>
      <vt:lpstr>腐蚀运算的定义</vt:lpstr>
      <vt:lpstr>腐蚀运算的二维形式 (重点)</vt:lpstr>
      <vt:lpstr>腐蚀运算的编程实例</vt:lpstr>
      <vt:lpstr>腐蚀运算的编程实例</vt:lpstr>
      <vt:lpstr>腐蚀运算的编程实例</vt:lpstr>
      <vt:lpstr>腐蚀运算的特性与应用</vt:lpstr>
      <vt:lpstr>膨胀运算的定义</vt:lpstr>
      <vt:lpstr>膨胀运算的二维形式 (重点)</vt:lpstr>
      <vt:lpstr>膨胀运算的特性与应用</vt:lpstr>
      <vt:lpstr>膨胀运算的特性与应用</vt:lpstr>
      <vt:lpstr>膨胀与腐蚀运算的比较</vt:lpstr>
      <vt:lpstr>膨胀与腐蚀运算随堂练习</vt:lpstr>
      <vt:lpstr>膨胀与腐蚀运算的有趣应用-数硬币</vt:lpstr>
      <vt:lpstr>膨胀与腐蚀运算的有趣应用-边界提取</vt:lpstr>
      <vt:lpstr>开运算的定义</vt:lpstr>
      <vt:lpstr>开运算的定义</vt:lpstr>
      <vt:lpstr>开运算的特性</vt:lpstr>
      <vt:lpstr>开运算的应用</vt:lpstr>
      <vt:lpstr>闭运算的定义</vt:lpstr>
      <vt:lpstr>闭运算的定义</vt:lpstr>
      <vt:lpstr>闭运算的应用</vt:lpstr>
      <vt:lpstr>开运算与闭运算的总结</vt:lpstr>
      <vt:lpstr>击中或击不中（Hit-or-miss）的定义</vt:lpstr>
      <vt:lpstr>击中或击不中（Hit-or-miss）的定义</vt:lpstr>
      <vt:lpstr>击中或击不中（Hit-or-miss）的定义</vt:lpstr>
      <vt:lpstr>击中或击不中（Hit-or-miss）的定义</vt:lpstr>
      <vt:lpstr>击中或击不中（Hit-or-miss）的应用</vt:lpstr>
      <vt:lpstr>随堂练习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670</cp:revision>
  <dcterms:created xsi:type="dcterms:W3CDTF">2022-07-19T07:06:29Z</dcterms:created>
  <dcterms:modified xsi:type="dcterms:W3CDTF">2022-08-20T17:57:15Z</dcterms:modified>
  <cp:version/>
</cp:coreProperties>
</file>